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57DA6-4FF8-43C1-9154-33D1DE7A8DEA}" type="datetimeFigureOut">
              <a:rPr lang="nl-NL" smtClean="0"/>
              <a:t>21-9-2009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B506-9946-4B57-9EE3-28389809038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Specialisatie </a:t>
            </a:r>
            <a:br>
              <a:rPr lang="nl-NL" dirty="0" smtClean="0"/>
            </a:br>
            <a:r>
              <a:rPr lang="nl-NL" dirty="0" smtClean="0"/>
              <a:t>Grote Huisdieren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70C0"/>
                </a:solidFill>
              </a:rPr>
              <a:t>Docent: A. Bertram</a:t>
            </a:r>
            <a:endParaRPr lang="nl-NL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en regelgeving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nl-NL" dirty="0" smtClean="0"/>
              <a:t>Bouwvergunning: </a:t>
            </a:r>
          </a:p>
          <a:p>
            <a:pPr>
              <a:buNone/>
            </a:pPr>
            <a:r>
              <a:rPr lang="nl-NL" dirty="0" smtClean="0"/>
              <a:t>		- toetsing van het bestemmingsplan.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- beoordeling welstandscommissie.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- bouwbesluit. </a:t>
            </a:r>
            <a:r>
              <a:rPr lang="nl-NL" sz="2000" dirty="0" smtClean="0"/>
              <a:t>(bouwmaterialen, energieverbruik,</a:t>
            </a:r>
            <a:r>
              <a:rPr lang="nl-NL" sz="2000" dirty="0"/>
              <a:t> </a:t>
            </a:r>
            <a:r>
              <a:rPr lang="nl-NL" sz="2000" dirty="0" smtClean="0"/>
              <a:t>			brandveiligheid, geluidswering</a:t>
            </a:r>
            <a:r>
              <a:rPr lang="nl-NL" sz="2000" dirty="0"/>
              <a:t>, </a:t>
            </a:r>
            <a:r>
              <a:rPr lang="nl-NL" sz="2000" dirty="0" smtClean="0"/>
              <a:t>veiligheid)</a:t>
            </a:r>
          </a:p>
          <a:p>
            <a:pPr>
              <a:buNone/>
            </a:pPr>
            <a:endParaRPr lang="nl-NL" sz="2600" dirty="0" smtClean="0"/>
          </a:p>
          <a:p>
            <a:pPr>
              <a:buNone/>
            </a:pPr>
            <a:r>
              <a:rPr lang="nl-NL" sz="2600" dirty="0" smtClean="0"/>
              <a:t>	De </a:t>
            </a:r>
            <a:r>
              <a:rPr lang="nl-NL" sz="2600" dirty="0"/>
              <a:t>afwikkeling van een aanvraag </a:t>
            </a:r>
            <a:r>
              <a:rPr lang="nl-NL" sz="2600" dirty="0" smtClean="0"/>
              <a:t>bouwvergunning mag na indiening </a:t>
            </a:r>
            <a:r>
              <a:rPr lang="nl-NL" sz="2600" dirty="0"/>
              <a:t>maximaal </a:t>
            </a:r>
            <a:r>
              <a:rPr lang="nl-NL" sz="2600" dirty="0" smtClean="0"/>
              <a:t>13 weken </a:t>
            </a:r>
            <a:r>
              <a:rPr lang="nl-NL" sz="2600" dirty="0"/>
              <a:t>in beslag nemen. Is er binnen </a:t>
            </a:r>
            <a:r>
              <a:rPr lang="nl-NL" sz="2600" dirty="0" smtClean="0"/>
              <a:t>deze termijn </a:t>
            </a:r>
            <a:r>
              <a:rPr lang="nl-NL" sz="2600" dirty="0"/>
              <a:t>geen besluit genomen (</a:t>
            </a:r>
            <a:r>
              <a:rPr lang="nl-NL" sz="2600" dirty="0" smtClean="0"/>
              <a:t>goedkeuring, aanhouding </a:t>
            </a:r>
            <a:r>
              <a:rPr lang="nl-NL" sz="2600" dirty="0"/>
              <a:t>of afwijzing), dan is de </a:t>
            </a:r>
            <a:r>
              <a:rPr lang="nl-NL" sz="2600" dirty="0" smtClean="0"/>
              <a:t>vergunning van </a:t>
            </a:r>
            <a:r>
              <a:rPr lang="nl-NL" sz="2600" dirty="0"/>
              <a:t>rechtswege verleend.	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milieuvergunning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nl-NL" sz="2800" dirty="0"/>
              <a:t>Om dieren in een stal te mogen houden </a:t>
            </a:r>
            <a:r>
              <a:rPr lang="nl-NL" sz="2800" dirty="0" smtClean="0"/>
              <a:t>is een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milieuvergunning </a:t>
            </a:r>
            <a:r>
              <a:rPr lang="nl-NL" sz="2800" dirty="0"/>
              <a:t>(vroeger </a:t>
            </a:r>
            <a:r>
              <a:rPr lang="nl-NL" sz="2800" dirty="0" err="1" smtClean="0"/>
              <a:t>hinderwetvergunning</a:t>
            </a:r>
            <a:endParaRPr lang="nl-NL" sz="2800" dirty="0"/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genoemd</a:t>
            </a:r>
            <a:r>
              <a:rPr lang="nl-NL" sz="2800" dirty="0"/>
              <a:t>) vereist. Voor de </a:t>
            </a:r>
            <a:r>
              <a:rPr lang="nl-NL" sz="2800" dirty="0" smtClean="0"/>
              <a:t>melkveehouderij zijn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hiervoor </a:t>
            </a:r>
            <a:r>
              <a:rPr lang="nl-NL" sz="2800" dirty="0"/>
              <a:t>twee </a:t>
            </a:r>
            <a:r>
              <a:rPr lang="nl-NL" sz="2800" dirty="0" smtClean="0"/>
              <a:t>procedures mogelijk</a:t>
            </a:r>
            <a:r>
              <a:rPr lang="nl-NL" sz="2800" dirty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- Melding </a:t>
            </a:r>
            <a:r>
              <a:rPr lang="nl-NL" sz="2800" dirty="0"/>
              <a:t>in het kader van het </a:t>
            </a:r>
            <a:r>
              <a:rPr lang="nl-NL" sz="2800" dirty="0" smtClean="0"/>
              <a:t>Besluit Landbouw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  milieubeheer</a:t>
            </a:r>
            <a:endParaRPr lang="nl-NL" sz="2800" dirty="0"/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- Aanvraag </a:t>
            </a:r>
            <a:r>
              <a:rPr lang="nl-NL" sz="2800" dirty="0"/>
              <a:t>milieuvergunning volgens </a:t>
            </a:r>
            <a:r>
              <a:rPr lang="nl-NL" sz="2800" dirty="0" smtClean="0"/>
              <a:t>Wet Milieubeheer</a:t>
            </a:r>
            <a:endParaRPr lang="nl-NL" sz="2800" dirty="0"/>
          </a:p>
          <a:p>
            <a:pPr>
              <a:spcBef>
                <a:spcPts val="0"/>
              </a:spcBef>
              <a:buNone/>
            </a:pPr>
            <a:endParaRPr lang="nl-NL" dirty="0" smtClean="0"/>
          </a:p>
          <a:p>
            <a:pPr>
              <a:spcBef>
                <a:spcPts val="0"/>
              </a:spcBef>
              <a:buNone/>
            </a:pPr>
            <a:endParaRPr lang="nl-NL" dirty="0"/>
          </a:p>
          <a:p>
            <a:pPr>
              <a:spcBef>
                <a:spcPts val="0"/>
              </a:spcBef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nl-NL" sz="4000" b="1" dirty="0" smtClean="0"/>
              <a:t>Melding in het kader van het Besluit Landbouw milieubeheer</a:t>
            </a:r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nl-NL" sz="2800" dirty="0" smtClean="0"/>
              <a:t>Voor </a:t>
            </a:r>
            <a:r>
              <a:rPr lang="nl-NL" sz="2800" dirty="0"/>
              <a:t>veel melkveebedrijven (met </a:t>
            </a:r>
            <a:r>
              <a:rPr lang="nl-NL" sz="2800" dirty="0" smtClean="0"/>
              <a:t>maximaal 200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melkkoeien</a:t>
            </a:r>
            <a:r>
              <a:rPr lang="nl-NL" sz="2800" dirty="0"/>
              <a:t>) is het Besluit </a:t>
            </a:r>
            <a:r>
              <a:rPr lang="nl-NL" sz="2800" dirty="0" smtClean="0"/>
              <a:t>landbouw milieubeheer van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toepassing</a:t>
            </a:r>
            <a:r>
              <a:rPr lang="nl-NL" sz="2800" dirty="0"/>
              <a:t>. Deze </a:t>
            </a:r>
            <a:r>
              <a:rPr lang="nl-NL" sz="2800" dirty="0" smtClean="0"/>
              <a:t>bedrijven hoeven </a:t>
            </a:r>
            <a:r>
              <a:rPr lang="nl-NL" sz="2800" dirty="0"/>
              <a:t>geen </a:t>
            </a:r>
            <a:r>
              <a:rPr lang="nl-NL" sz="2800" dirty="0" smtClean="0"/>
              <a:t>uitgebreide 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milieuvergunningprocedure te </a:t>
            </a:r>
            <a:r>
              <a:rPr lang="nl-NL" sz="2800" dirty="0"/>
              <a:t>doorlopen, maar </a:t>
            </a:r>
            <a:r>
              <a:rPr lang="nl-NL" sz="2800" dirty="0" smtClean="0"/>
              <a:t>kunnen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volstaan </a:t>
            </a:r>
            <a:r>
              <a:rPr lang="nl-NL" sz="2800" dirty="0"/>
              <a:t>met een beperkte procedure in </a:t>
            </a:r>
            <a:r>
              <a:rPr lang="nl-NL" sz="2800" dirty="0" smtClean="0"/>
              <a:t>de vorm van</a:t>
            </a:r>
          </a:p>
          <a:p>
            <a:pPr>
              <a:spcBef>
                <a:spcPts val="0"/>
              </a:spcBef>
              <a:buNone/>
            </a:pPr>
            <a:r>
              <a:rPr lang="nl-NL" sz="2800" dirty="0" smtClean="0"/>
              <a:t>een </a:t>
            </a:r>
            <a:r>
              <a:rPr lang="nl-NL" sz="2800" dirty="0"/>
              <a:t>“melding</a:t>
            </a:r>
            <a:r>
              <a:rPr lang="nl-NL" sz="2800" dirty="0" smtClean="0"/>
              <a:t>”.</a:t>
            </a:r>
          </a:p>
          <a:p>
            <a:pPr>
              <a:spcBef>
                <a:spcPts val="0"/>
              </a:spcBef>
              <a:buNone/>
            </a:pPr>
            <a:endParaRPr lang="nl-NL" sz="2800" dirty="0"/>
          </a:p>
          <a:p>
            <a:pPr>
              <a:spcBef>
                <a:spcPts val="0"/>
              </a:spcBef>
              <a:buNone/>
            </a:pPr>
            <a:endParaRPr lang="nl-N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Vergunning volgens de Wet</a:t>
            </a:r>
            <a:br>
              <a:rPr lang="nl-NL" b="1" dirty="0" smtClean="0"/>
            </a:br>
            <a:r>
              <a:rPr lang="nl-NL" b="1" dirty="0" smtClean="0"/>
              <a:t>Milieubeheer</a:t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Grotere </a:t>
            </a:r>
            <a:r>
              <a:rPr lang="nl-NL" sz="2400" dirty="0"/>
              <a:t>melkveebedrijven, </a:t>
            </a:r>
            <a:r>
              <a:rPr lang="nl-NL" sz="2400" dirty="0" smtClean="0"/>
              <a:t>melkveebedrijven met </a:t>
            </a:r>
            <a:r>
              <a:rPr lang="nl-NL" sz="2400" dirty="0"/>
              <a:t>een tak </a:t>
            </a:r>
            <a:endParaRPr lang="nl-NL" sz="2400" dirty="0" smtClean="0"/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intensieve veehouderij</a:t>
            </a:r>
            <a:r>
              <a:rPr lang="nl-NL" sz="2400" dirty="0"/>
              <a:t>, of  b</a:t>
            </a:r>
            <a:r>
              <a:rPr lang="nl-NL" sz="2400" dirty="0" smtClean="0"/>
              <a:t>edrijven die </a:t>
            </a:r>
            <a:r>
              <a:rPr lang="nl-NL" sz="2400" dirty="0"/>
              <a:t>om andere redenen </a:t>
            </a:r>
            <a:endParaRPr lang="nl-NL" sz="2400" dirty="0" smtClean="0"/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niet </a:t>
            </a:r>
            <a:r>
              <a:rPr lang="nl-NL" sz="2400" dirty="0"/>
              <a:t>onder </a:t>
            </a:r>
            <a:r>
              <a:rPr lang="nl-NL" sz="2400" dirty="0" smtClean="0"/>
              <a:t>het Besluit landbouw milieubeheer vallen</a:t>
            </a:r>
            <a:r>
              <a:rPr lang="nl-NL" sz="2400" dirty="0"/>
              <a:t>, </a:t>
            </a:r>
            <a:r>
              <a:rPr lang="nl-NL" sz="2400" dirty="0" smtClean="0"/>
              <a:t>dienen een 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milieuvergunning </a:t>
            </a:r>
            <a:r>
              <a:rPr lang="nl-NL" sz="2400" dirty="0"/>
              <a:t>volgens de Wet </a:t>
            </a:r>
            <a:r>
              <a:rPr lang="nl-NL" sz="2400" dirty="0" smtClean="0"/>
              <a:t>Milieubeheer aan </a:t>
            </a:r>
            <a:r>
              <a:rPr lang="nl-NL" sz="2400" dirty="0"/>
              <a:t>te vragen. </a:t>
            </a:r>
            <a:endParaRPr lang="nl-NL" sz="2400" dirty="0" smtClean="0"/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Deze vergunning kan men </a:t>
            </a:r>
            <a:r>
              <a:rPr lang="nl-NL" sz="2400" dirty="0"/>
              <a:t>aanvragen bij de </a:t>
            </a:r>
            <a:r>
              <a:rPr lang="nl-NL" sz="2400" dirty="0" smtClean="0"/>
              <a:t>betreffende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gemeente. De gemeente beoordeelt </a:t>
            </a:r>
            <a:r>
              <a:rPr lang="nl-NL" sz="2400" dirty="0"/>
              <a:t>de aanvraag </a:t>
            </a:r>
            <a:r>
              <a:rPr lang="nl-NL" sz="2400" dirty="0" smtClean="0"/>
              <a:t>en toetst 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daarbij </a:t>
            </a:r>
            <a:r>
              <a:rPr lang="nl-NL" sz="2400" dirty="0"/>
              <a:t>aan een aantal </a:t>
            </a:r>
            <a:r>
              <a:rPr lang="nl-NL" sz="2400" dirty="0" smtClean="0"/>
              <a:t>milieurichtlijnen en </a:t>
            </a:r>
            <a:r>
              <a:rPr lang="nl-NL" sz="2400" dirty="0"/>
              <a:t>-wetten en </a:t>
            </a:r>
            <a:r>
              <a:rPr lang="nl-NL" sz="2400" dirty="0" smtClean="0"/>
              <a:t>algemene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maatregelen van bestuur die </a:t>
            </a:r>
            <a:r>
              <a:rPr lang="nl-NL" sz="2400" dirty="0"/>
              <a:t>betrekking hebben op </a:t>
            </a:r>
            <a:r>
              <a:rPr lang="nl-NL" sz="2400" dirty="0" smtClean="0"/>
              <a:t>bescherming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van </a:t>
            </a:r>
            <a:r>
              <a:rPr lang="nl-NL" sz="2400" dirty="0"/>
              <a:t>het milieu en van </a:t>
            </a:r>
            <a:r>
              <a:rPr lang="nl-NL" sz="2400" dirty="0" smtClean="0"/>
              <a:t>toepassing </a:t>
            </a:r>
            <a:r>
              <a:rPr lang="nl-NL" sz="2400" dirty="0"/>
              <a:t>zijn op </a:t>
            </a:r>
            <a:r>
              <a:rPr lang="nl-NL" sz="2400" dirty="0" smtClean="0"/>
              <a:t>de landbouw. 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Bovendien </a:t>
            </a:r>
            <a:r>
              <a:rPr lang="nl-NL" sz="2400" dirty="0"/>
              <a:t>moet de aanvraag </a:t>
            </a:r>
            <a:r>
              <a:rPr lang="nl-NL" sz="2400" dirty="0" smtClean="0"/>
              <a:t>ter inzage worden </a:t>
            </a:r>
            <a:r>
              <a:rPr lang="nl-NL" sz="2400" dirty="0"/>
              <a:t>gelegd, zodat </a:t>
            </a:r>
            <a:endParaRPr lang="nl-NL" sz="2400" dirty="0" smtClean="0"/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belanghebbenden de </a:t>
            </a:r>
            <a:r>
              <a:rPr lang="nl-NL" sz="2400" dirty="0"/>
              <a:t>gelegenheid krijgen hun </a:t>
            </a:r>
            <a:r>
              <a:rPr lang="nl-NL" sz="2400" dirty="0" smtClean="0"/>
              <a:t>zienswijzen</a:t>
            </a:r>
          </a:p>
          <a:p>
            <a:pPr algn="just">
              <a:spcBef>
                <a:spcPts val="0"/>
              </a:spcBef>
              <a:buNone/>
            </a:pPr>
            <a:r>
              <a:rPr lang="nl-NL" sz="2400" dirty="0" smtClean="0"/>
              <a:t>(bedenkingen </a:t>
            </a:r>
            <a:r>
              <a:rPr lang="nl-NL" sz="2400" dirty="0"/>
              <a:t>/ bezwaren) in te brengen.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onderdelen komen er in een MV voor?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Geurhinder; afhankelijk van staltype, afstand tot volgende woning/recreatiegelegenheid etc.</a:t>
            </a:r>
          </a:p>
          <a:p>
            <a:r>
              <a:rPr lang="nl-NL" dirty="0" smtClean="0"/>
              <a:t>Geluidshinder; door vee, machines etc.</a:t>
            </a:r>
          </a:p>
          <a:p>
            <a:r>
              <a:rPr lang="nl-NL" dirty="0" smtClean="0"/>
              <a:t>Directe </a:t>
            </a:r>
            <a:r>
              <a:rPr lang="nl-NL" dirty="0" err="1" smtClean="0"/>
              <a:t>amoniakschade</a:t>
            </a:r>
            <a:r>
              <a:rPr lang="nl-NL" dirty="0" smtClean="0"/>
              <a:t>; aan kwekerijen bijvoorbeeld.</a:t>
            </a:r>
          </a:p>
          <a:p>
            <a:r>
              <a:rPr lang="nl-NL" dirty="0" smtClean="0"/>
              <a:t>Gevaarlijke stoffen</a:t>
            </a:r>
          </a:p>
          <a:p>
            <a:r>
              <a:rPr lang="nl-NL" dirty="0" smtClean="0"/>
              <a:t>Opslag van dierlijke mest </a:t>
            </a:r>
          </a:p>
          <a:p>
            <a:r>
              <a:rPr lang="nl-NL" dirty="0" smtClean="0"/>
              <a:t>Waterverbruik</a:t>
            </a:r>
          </a:p>
          <a:p>
            <a:r>
              <a:rPr lang="nl-NL" dirty="0" smtClean="0"/>
              <a:t>Opslag van voer</a:t>
            </a:r>
          </a:p>
          <a:p>
            <a:r>
              <a:rPr lang="nl-NL" dirty="0" err="1" smtClean="0"/>
              <a:t>Etc</a:t>
            </a:r>
            <a:r>
              <a:rPr lang="nl-NL" dirty="0" smtClean="0"/>
              <a:t>, etc.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Natura</a:t>
            </a:r>
            <a:r>
              <a:rPr lang="nl-NL" dirty="0" smtClean="0"/>
              <a:t> 2000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Is een document opgesteld oor de EU.</a:t>
            </a:r>
          </a:p>
          <a:p>
            <a:r>
              <a:rPr lang="nl-NL" dirty="0" smtClean="0"/>
              <a:t>Beschermt natuurgebieden en zorgt voor aaneengesloten natuurgebieden.</a:t>
            </a:r>
          </a:p>
          <a:p>
            <a:r>
              <a:rPr lang="nl-NL" dirty="0" smtClean="0"/>
              <a:t>Vaak zeer nadelig voor uitbreiding van bedrijven.</a:t>
            </a:r>
          </a:p>
          <a:p>
            <a:r>
              <a:rPr lang="nl-NL" dirty="0" err="1" smtClean="0"/>
              <a:t>Natura</a:t>
            </a:r>
            <a:r>
              <a:rPr lang="nl-NL" dirty="0" smtClean="0"/>
              <a:t> 2000 krijgt ALTIJD voorrang.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Subsidie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LNV loket</a:t>
            </a:r>
          </a:p>
          <a:p>
            <a:r>
              <a:rPr lang="nl-NL" dirty="0" smtClean="0"/>
              <a:t>Veel projecten rondom duurzaam ondernemen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306</Words>
  <Application>Microsoft Office PowerPoint</Application>
  <PresentationFormat>Diavoorstelling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Specialisatie  Grote Huisdieren</vt:lpstr>
      <vt:lpstr>Wet en regelgeving</vt:lpstr>
      <vt:lpstr>milieuvergunning</vt:lpstr>
      <vt:lpstr>Melding in het kader van het Besluit Landbouw milieubeheer </vt:lpstr>
      <vt:lpstr>Vergunning volgens de Wet Milieubeheer </vt:lpstr>
      <vt:lpstr>Welke onderdelen komen er in een MV voor?</vt:lpstr>
      <vt:lpstr>Natura 2000</vt:lpstr>
      <vt:lpstr>Subsidie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Specialisatie  Grote Huisdieren</dc:title>
  <dc:creator>annie</dc:creator>
  <cp:lastModifiedBy>annie</cp:lastModifiedBy>
  <cp:revision>3</cp:revision>
  <dcterms:created xsi:type="dcterms:W3CDTF">2009-09-21T19:31:19Z</dcterms:created>
  <dcterms:modified xsi:type="dcterms:W3CDTF">2009-09-21T20:00:27Z</dcterms:modified>
</cp:coreProperties>
</file>